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C7A7D7-F385-4BA6-9D58-758700FE58D3}">
  <a:tblStyle styleId="{04C7A7D7-F385-4BA6-9D58-758700FE5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fa274f7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fa274f7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fa274f70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fa274f70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fa274f70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fa274f70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a274f70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a274f70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a274f70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a274f70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fa274f70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fa274f70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a274f70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a274f70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a274f70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fa274f70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a274f70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a274f70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a274f7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a274f7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a274f70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a274f70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a274f7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a274f7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a274f7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fa274f7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fa274f70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fa274f70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fa274f70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fa274f70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fa274f70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fa274f70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fa274f70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fa274f70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fa274f70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fa274f70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a274f70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a274f70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a274f7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fa274f7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fa274f70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fa274f70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a274f70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a274f70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a274f7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a274f7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fa274f70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fa274f70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fa274f70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fa274f70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a274f70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a274f70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fa274f70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fa274f70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fa274f70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fa274f70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fa274f70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fa274f70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a274f70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fa274f70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fa274f70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fa274f70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fa274f70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fa274f70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fa274f70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fa274f70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fa274f7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fa274f7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fa274f70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fa274f70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fa274f70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fa274f70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fa274f70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fa274f70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fa274f70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fa274f70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fa274f70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fa274f70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fa274f70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fa274f70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a274f70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a274f7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fa274f70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fa274f7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fa274f70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fa274f70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a274f7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a274f7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fa274f70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fa274f70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ackoverflow.com/questions/7549561/section-vs-article-html5" TargetMode="External"/><Relationship Id="rId4" Type="http://schemas.openxmlformats.org/officeDocument/2006/relationships/hyperlink" Target="https://iandevlin.com/blog/2011/04/html5/html5-section-or-article/" TargetMode="External"/><Relationship Id="rId5" Type="http://schemas.openxmlformats.org/officeDocument/2006/relationships/hyperlink" Target="https://www.youtube.com/watch?v=swWeWesZVZU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mozilla.org/en-US/docs/Web/HTML/Element/a" TargetMode="External"/><Relationship Id="rId4" Type="http://schemas.openxmlformats.org/officeDocument/2006/relationships/hyperlink" Target="http://www.google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HTML/Element/img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oz.com/learn/seo/alt-text" TargetMode="External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urses.cs.washington.edu/courses/cse154/20au/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mozilla.org/en-US/docs/Learn/HTML/Introduction_to_HTML/Getting_started#Entity_references_Including_special_characters_in_HTML" TargetMode="External"/><Relationship Id="rId4" Type="http://schemas.openxmlformats.org/officeDocument/2006/relationships/hyperlink" Target="http://en.wikipedia.org/wiki/Unicode" TargetMode="External"/><Relationship Id="rId5" Type="http://schemas.openxmlformats.org/officeDocument/2006/relationships/hyperlink" Target="http://en.wikipedia.org/wiki/List_of_XML_and_HTML_character_entity_referenc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n-US/docs/Web/HTML/Inline_element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urses.cs.washington.edu/courses/cse154/20sp/resources/assets/validation/Validation_Linter%20Guid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en-US/docs/Learn/Accessibility/What_is_accessibilit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census.gov/newsroom/releases/archives/miscellaneous/cb12-134.html" TargetMode="External"/><Relationship Id="rId4" Type="http://schemas.openxmlformats.org/officeDocument/2006/relationships/hyperlink" Target="https://www.w3.org/WAI/people-use-web/abilities-barrier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11yproject.com/resources" TargetMode="External"/><Relationship Id="rId4" Type="http://schemas.openxmlformats.org/officeDocument/2006/relationships/hyperlink" Target="https://ghc-2018-web-a11y.github.io/" TargetMode="External"/><Relationship Id="rId11" Type="http://schemas.openxmlformats.org/officeDocument/2006/relationships/hyperlink" Target="http://www.washington.edu/accesscomputing/webd2/" TargetMode="External"/><Relationship Id="rId10" Type="http://schemas.openxmlformats.org/officeDocument/2006/relationships/hyperlink" Target="http://teachaccess.org/initiatives/tutorial/" TargetMode="External"/><Relationship Id="rId12" Type="http://schemas.openxmlformats.org/officeDocument/2006/relationships/hyperlink" Target="https://www.youtube.com/watch?v=HtTyRajRuyY&amp;list=PLNYkxOF6rcICWx0C9LVWWVqvHlYJyqw7g&amp;index=30" TargetMode="External"/><Relationship Id="rId9" Type="http://schemas.openxmlformats.org/officeDocument/2006/relationships/hyperlink" Target="https://www.w3.org/WAI/intro/wcag" TargetMode="External"/><Relationship Id="rId5" Type="http://schemas.openxmlformats.org/officeDocument/2006/relationships/hyperlink" Target="http://wave.webaim.org/" TargetMode="External"/><Relationship Id="rId6" Type="http://schemas.openxmlformats.org/officeDocument/2006/relationships/hyperlink" Target="http://colorbrewer2.org/" TargetMode="External"/><Relationship Id="rId7" Type="http://schemas.openxmlformats.org/officeDocument/2006/relationships/hyperlink" Target="http://www.color-blindness.com/coblis-color-blindness-simulator/" TargetMode="External"/><Relationship Id="rId8" Type="http://schemas.openxmlformats.org/officeDocument/2006/relationships/hyperlink" Target="http://juicystudio.com/services/readability.php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.mozilla.org/en-US/docs/Learn/Accessibility/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mozilla.org/en-US/docs/Web/HTML/Element/link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jesmingonzales.wordpress.com/2012/02/27/assignment-3-wireframes-basics-of-the-internet-design-methodology-assignment-2-revie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HTML, Accessible Design, and CSS Preview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729450" y="1322450"/>
            <a:ext cx="366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need to be an artist.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6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727800" y="599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Semantic Tags to Define Structure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8" y="1294650"/>
            <a:ext cx="7251174" cy="370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727800" y="591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an HTML page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727800" y="1351825"/>
            <a:ext cx="3774300" cy="3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 HTML page is saved into a file ending with extension .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&lt;head&gt; </a:t>
            </a:r>
            <a:r>
              <a:rPr lang="en" sz="1500"/>
              <a:t>tag describes the page and 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en" sz="1500"/>
              <a:t> tag contains the page's content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" sz="1500"/>
              <a:t> tag tells the browser to interpret our page's code as HTML5, the latest/greatest version of the language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3" name="Google Shape;133;p24"/>
          <p:cNvSpPr txBox="1"/>
          <p:nvPr>
            <p:ph idx="2" type="body"/>
          </p:nvPr>
        </p:nvSpPr>
        <p:spPr>
          <a:xfrm>
            <a:off x="4572000" y="1591675"/>
            <a:ext cx="4212900" cy="2892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  information about the page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  page contents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29450" y="59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Outline with HTML5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729450" y="4212450"/>
            <a:ext cx="76887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For different types of pages, you may have more elements but there are the ones you should follow as a guide for most of your web pages.</a:t>
            </a:r>
            <a:endParaRPr sz="1700"/>
          </a:p>
        </p:txBody>
      </p:sp>
      <p:sp>
        <p:nvSpPr>
          <p:cNvPr id="140" name="Google Shape;140;p25"/>
          <p:cNvSpPr txBox="1"/>
          <p:nvPr/>
        </p:nvSpPr>
        <p:spPr>
          <a:xfrm>
            <a:off x="794950" y="1702425"/>
            <a:ext cx="7688700" cy="248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&lt;header&gt;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&lt;!-- Header of the webpage body (e.g. logo, navigation bar) --&gt;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&lt;/header&gt;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&lt;main&gt;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&lt;!-- Main section of the webpage body (where most content is) --&gt;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&lt;/main&gt;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&lt;footer&gt;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&lt;!-- Footer of the webpage body (e.g. copyright info) --&gt;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&lt;/footer&gt;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27800" y="583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vs. Rendered Web Page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727800" y="1359550"/>
            <a:ext cx="3774300" cy="339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&lt;title&gt;Koala Fan Page&lt;/title&gt;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&lt;header&gt;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&lt;h1&gt;A Koala-tee Webpage&lt;/h1&gt;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&lt;/header&gt;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&lt;main&gt;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&lt;aside&gt;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&lt;!-- Left sidebar --&gt;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&lt;/aside&gt;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&lt;section&gt;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&lt;!-- Koala facts (header and paragraphs)--&gt;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&lt;article&gt;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  &lt;!-- Koala art gallery --&gt;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  &lt;/article&gt;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&lt;/section&gt;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&lt;/main&gt;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&lt;footer&gt;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  &lt;!-- Image citations --&gt;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  &lt;/footer&gt;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5" y="1197725"/>
            <a:ext cx="3781068" cy="37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729450" y="581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and Semantic Tags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729450" y="1374300"/>
            <a:ext cx="7688700" cy="3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Courier New"/>
                <a:ea typeface="Courier New"/>
                <a:cs typeface="Courier New"/>
                <a:sym typeface="Courier New"/>
              </a:rPr>
              <a:t>&lt;main&gt;</a:t>
            </a:r>
            <a:endParaRPr b="1" sz="16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Main content of the document - unlike &lt;header&gt; and &lt;footer&gt; tags, there can only be one main element in the &lt;body&gt;. The content inside should be unique and not contain content that is repeated across pages ( e.g. sidebars, nav link, search bars, etc.)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Courier New"/>
                <a:ea typeface="Courier New"/>
                <a:cs typeface="Courier New"/>
                <a:sym typeface="Courier New"/>
              </a:rPr>
              <a:t>&lt;header&gt;</a:t>
            </a:r>
            <a:endParaRPr b="1" sz="16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Header element - contains header information for page body or section/article, including logos, navigation bar, etc.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Courier New"/>
                <a:ea typeface="Courier New"/>
                <a:cs typeface="Courier New"/>
                <a:sym typeface="Courier New"/>
              </a:rPr>
              <a:t>&lt;footer&gt;</a:t>
            </a:r>
            <a:endParaRPr b="1" sz="16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Footer element - contains footer information for page body or section/article, including copyright information, contact, links, etc. Also often used with block quotes to cite sources (see CP1 about.html for an example!).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729450" y="58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r>
              <a:rPr lang="en"/>
              <a:t> vs.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729450" y="1504775"/>
            <a:ext cx="7688700" cy="32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get this question a LOT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Others ask this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too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two resources to help you: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Ian Devlin article </a:t>
            </a:r>
            <a:r>
              <a:rPr lang="en" sz="1500"/>
              <a:t>(a course reading)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YouTube video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Articles</a:t>
            </a:r>
            <a:r>
              <a:rPr b="1" lang="en" sz="1500"/>
              <a:t> are complete, standalone content.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Sections</a:t>
            </a:r>
            <a:r>
              <a:rPr b="1" lang="en" sz="1500"/>
              <a:t> are pieces of a greater whole.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And remember</a:t>
            </a:r>
            <a:r>
              <a:rPr lang="en" sz="1500"/>
              <a:t>: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500"/>
              <a:t> has no semantic meaning, should only be added for selecting content in CSS/JS, and should be your "last resort"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HTML Details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727650" y="59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(Anchors):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&lt;a&gt;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727650" y="1365150"/>
            <a:ext cx="7688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Links, or “anchors”, to other pages (inline)</a:t>
            </a:r>
            <a:endParaRPr sz="16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727650" y="3826625"/>
            <a:ext cx="78042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Uses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1600"/>
              <a:t> (Hypertext REFerence) attribute to specify the destination URL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This can be absolute (to another web site) or relative (to another page on this site)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Anchors are inline elements; must be placed in a block element such as a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n" sz="1600"/>
              <a:t>  or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831750" y="2001050"/>
            <a:ext cx="7596000" cy="82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Search for it on &lt;a href="http://www.google.com/"&gt;Google&lt;/a&gt;!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831750" y="3002650"/>
            <a:ext cx="7596000" cy="53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 for it on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Google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7919850" y="2532975"/>
            <a:ext cx="61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7803100" y="3241748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727650" y="61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&lt;img&gt;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727650" y="1365150"/>
            <a:ext cx="7688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Inserts a graphical image onto the page (inline)</a:t>
            </a:r>
            <a:endParaRPr sz="160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803850" y="4436225"/>
            <a:ext cx="78042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600"/>
              <a:t> attribute specifies the image URL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431425" y="2001050"/>
            <a:ext cx="8361000" cy="48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&lt;img src="img/koala-with-leaf.png" alt="A Koala with a leaf" title="Logo"&gt;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431425" y="2668450"/>
            <a:ext cx="8361000" cy="162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8256625" y="2157413"/>
            <a:ext cx="61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8110225" y="3941348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5" y="2762675"/>
            <a:ext cx="1441450" cy="1441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Websites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61" y="1853850"/>
            <a:ext cx="1447625" cy="28938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788" y="1853875"/>
            <a:ext cx="1447625" cy="28937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412" y="1853850"/>
            <a:ext cx="1447625" cy="28938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0037" y="1853863"/>
            <a:ext cx="1343396" cy="28937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1214413" y="4747675"/>
            <a:ext cx="1847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WORDS +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65862" y="4747675"/>
            <a:ext cx="1261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824487" y="4747675"/>
            <a:ext cx="1261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430987" y="4747675"/>
            <a:ext cx="1261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JAVASCRIPT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729450" y="59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/>
              <a:t> text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727650" y="1405975"/>
            <a:ext cx="76887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HTML5 also requires an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1600"/>
              <a:t> attribute describing the image, which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improves accessibility</a:t>
            </a:r>
            <a:r>
              <a:rPr lang="en" sz="1600"/>
              <a:t> for users who can't otherwise see it.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value of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1600"/>
              <a:t> attribute is also what you see if the image is not successfully loaded.</a:t>
            </a:r>
            <a:endParaRPr sz="1600"/>
          </a:p>
        </p:txBody>
      </p:sp>
      <p:sp>
        <p:nvSpPr>
          <p:cNvPr id="194" name="Google Shape;194;p32"/>
          <p:cNvSpPr txBox="1"/>
          <p:nvPr/>
        </p:nvSpPr>
        <p:spPr>
          <a:xfrm>
            <a:off x="431400" y="2778300"/>
            <a:ext cx="8361000" cy="48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&lt;img src="img/koala-with-leaf-broken.png" alt="A Koala with a leaf" title="Logo"&gt;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31400" y="3445700"/>
            <a:ext cx="8361000" cy="95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8256600" y="2934663"/>
            <a:ext cx="61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8110200" y="4040298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28" y="3522428"/>
            <a:ext cx="4065800" cy="7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59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Images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727650" y="1351825"/>
            <a:ext cx="76887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If placed in an &lt;a&gt; anchor tag, the image becomes a link</a:t>
            </a:r>
            <a:endParaRPr sz="1600"/>
          </a:p>
        </p:txBody>
      </p:sp>
      <p:sp>
        <p:nvSpPr>
          <p:cNvPr id="205" name="Google Shape;205;p33"/>
          <p:cNvSpPr txBox="1"/>
          <p:nvPr/>
        </p:nvSpPr>
        <p:spPr>
          <a:xfrm>
            <a:off x="431425" y="1870400"/>
            <a:ext cx="8361000" cy="8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&lt;a href="https://courses.cs.washington.edu/courses/cse154/20au/"&gt;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&lt;img src="img/cse154logo.png" alt="CSE154 Course Logo" title="Logo"&gt;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431425" y="2912250"/>
            <a:ext cx="8361000" cy="178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8256625" y="2229142"/>
            <a:ext cx="612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8110225" y="4304734"/>
            <a:ext cx="682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75" y="3033525"/>
            <a:ext cx="1656300" cy="154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727800" y="614800"/>
            <a:ext cx="807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vs. Absolute Paths for Links and Images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727800" y="1405975"/>
            <a:ext cx="7917900" cy="1694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Relative</a:t>
            </a:r>
            <a:r>
              <a:rPr lang="en" sz="1500"/>
              <a:t>: paths are relative to the document linking to the path.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Linked files within the same directory: “filename.jpg”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&lt;a href="my-other-page.html"&gt;Check out my other page!&lt;/a&gt;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Linked files within a subdirectory (e.g. “img”): “img/filename.jpg”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&lt;img src="img/koala-with-leaf.png" alt="A Koala with a leaf" title="Logo"&gt;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34"/>
          <p:cNvSpPr txBox="1"/>
          <p:nvPr>
            <p:ph idx="2" type="body"/>
          </p:nvPr>
        </p:nvSpPr>
        <p:spPr>
          <a:xfrm>
            <a:off x="727800" y="3223950"/>
            <a:ext cx="7917900" cy="147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Absolute</a:t>
            </a:r>
            <a:r>
              <a:rPr lang="en" sz="1500"/>
              <a:t>: paths refer to a specific location of a file, </a:t>
            </a:r>
            <a:r>
              <a:rPr i="1" lang="en" sz="1500"/>
              <a:t>including the domain and protocol.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Typically used when pointing to a link that is published online (not within your own website).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Example: "https://validator.w3.org/"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729450" y="607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Citing External Material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760400" y="3309075"/>
            <a:ext cx="76887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your CP's, you must cite all resources that were not original (and you should give your own images credits) either on the page (as in about.html or in a footer) and/or in the page source code.</a:t>
            </a:r>
            <a:endParaRPr sz="1500"/>
          </a:p>
        </p:txBody>
      </p:sp>
      <p:sp>
        <p:nvSpPr>
          <p:cNvPr id="223" name="Google Shape;223;p35"/>
          <p:cNvSpPr txBox="1"/>
          <p:nvPr/>
        </p:nvSpPr>
        <p:spPr>
          <a:xfrm>
            <a:off x="689250" y="1293675"/>
            <a:ext cx="7765500" cy="201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&lt;figure&gt;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&lt;!--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Image source: Wikipedia, Made by User:Golbez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[CC BY-SA 3.0 (http://creativecommons.org/licenses/by-sa/3.0/)]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--&gt;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&lt;img src="https://upload.wikimedia.org/wikipedia/commons/thumb/3/3b/Australia_states_blank.png/257px-Australia_states_blank.png"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alt="Koala-land map"&gt;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&lt;figcaption&gt;Koalas live in Australia&lt;/figcaption&gt;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&lt;/figure&gt;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727800" y="591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Lists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481800" y="1707975"/>
            <a:ext cx="3774300" cy="3217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&lt;li&gt;Koalas are marsupials&lt;/li&gt;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&lt;li&gt;Koalas like to eat Eucalyptus plants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&lt;ul&gt;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&lt;li&gt;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  They take up to 100 hours to digest their food!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  &lt;/li&gt;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&lt;/ul&gt;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&lt;/li&gt;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The latin name for koalas is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&lt;em&gt;Phascolarctos cinereus&lt;/em&gt;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("ash-colored pouch bear")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&lt;/li&gt;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81800" y="1297575"/>
            <a:ext cx="37743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 list can contain another list:</a:t>
            </a:r>
            <a:endParaRPr sz="16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050" y="1866250"/>
            <a:ext cx="4583099" cy="290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727800" y="591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</a:t>
            </a:r>
            <a:r>
              <a:rPr lang="en" u="sng">
                <a:solidFill>
                  <a:schemeClr val="hlink"/>
                </a:solidFill>
                <a:hlinkClick r:id="rId3"/>
              </a:rPr>
              <a:t>Character Entities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727800" y="1274475"/>
            <a:ext cx="76884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 way of representing any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Unicode</a:t>
            </a:r>
            <a:r>
              <a:rPr lang="en" sz="1500"/>
              <a:t> character within a web page</a:t>
            </a:r>
            <a:endParaRPr sz="1500"/>
          </a:p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727800" y="4328475"/>
            <a:ext cx="64869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A complete list of HTML entities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you you display the text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&amp;amp;</a:t>
            </a:r>
            <a:r>
              <a:rPr lang="en" sz="1500"/>
              <a:t> on a web page?</a:t>
            </a:r>
            <a:endParaRPr sz="1500"/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844225" y="167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{04C7A7D7-F385-4BA6-9D58-758700FE58D3}</a:tableStyleId>
              </a:tblPr>
              <a:tblGrid>
                <a:gridCol w="3864225"/>
                <a:gridCol w="386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character(s)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entity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&lt; &gt;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&amp;lt; &amp;gt;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é è ñ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&amp;eacute; &amp;egrave; &amp;ntilde;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™ ©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&amp;trade; &amp;copy;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π δ Δ	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&amp;pi; &amp;delta; &amp;Delta;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И	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&amp;#1048;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" &amp;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&amp;quot; &amp;amp;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and Inline Elements (</a:t>
            </a:r>
            <a:r>
              <a:rPr lang="en" u="sng">
                <a:solidFill>
                  <a:schemeClr val="hlink"/>
                </a:solidFill>
                <a:hlinkClick r:id="rId3"/>
              </a:rPr>
              <a:t>explanation</a:t>
            </a:r>
            <a:r>
              <a:rPr lang="en"/>
              <a:t>)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729450" y="1993800"/>
            <a:ext cx="76887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Block elements contain an entire large region of content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Examples: paragraphs, lists, table cells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browser places a margin of whitespace between block elements for separation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Inline elements affect a small amount of content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Examples: bold text, code fragments, images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browser allows many inline elements to appear on the same line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Must be nested inside a block element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and Inline Elements: example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&lt;em&gt;text&lt;/em&gt;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&lt;em&gt;text&lt;/em&gt;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&lt;em&gt;text&lt;/em&gt;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&lt;p&gt;text&lt;/p&gt;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&lt;p&gt;text&lt;/p&gt;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&lt;p&gt;text&lt;/p&gt;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text text text</a:t>
            </a:r>
            <a:endParaRPr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text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3" name="Google Shape;253;p39"/>
          <p:cNvSpPr txBox="1"/>
          <p:nvPr/>
        </p:nvSpPr>
        <p:spPr>
          <a:xfrm>
            <a:off x="3891625" y="3982963"/>
            <a:ext cx="61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7735650" y="3982973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7294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and Exceptions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729450" y="1408250"/>
            <a:ext cx="76887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Block vs. inline:</a:t>
            </a:r>
            <a:endParaRPr b="1"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Some block elements can contain only other block elements: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&lt;body&gt;, &lt;form&gt;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n" sz="1600"/>
              <a:t> tags can contain only inline elements and plain text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Some block elements can contain either: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&lt;div&gt;, &lt;li&gt;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Some elements are only allowed to contain certain other elements</a:t>
            </a:r>
            <a:endParaRPr b="1"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r>
              <a:rPr lang="en" sz="1600"/>
              <a:t> is only allowed to contain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r>
              <a:rPr lang="en" sz="1600"/>
              <a:t> (but &lt;li&gt; can contain &lt;ul&gt; for nested lists!)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Some elements are only allowed once per document:</a:t>
            </a:r>
            <a:endParaRPr b="1"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&lt;html&gt;, &lt;body&gt;, &lt;head&gt;, &lt;main&gt;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727650" y="59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Nesting Tags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727650" y="1288950"/>
            <a:ext cx="7688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Tags can “nest” inside of other tags</a:t>
            </a:r>
            <a:endParaRPr sz="1600"/>
          </a:p>
        </p:txBody>
      </p:sp>
      <p:sp>
        <p:nvSpPr>
          <p:cNvPr id="267" name="Google Shape;267;p41"/>
          <p:cNvSpPr txBox="1"/>
          <p:nvPr/>
        </p:nvSpPr>
        <p:spPr>
          <a:xfrm>
            <a:off x="831750" y="1710675"/>
            <a:ext cx="7596000" cy="19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&lt;p&gt;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This is a &lt;em&gt;really, &lt;strong&gt;REALLY&lt;/strong&gt;&lt;/em&gt; awesome paragraph.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And here's a neat list: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&lt;/p&gt;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&lt;ol&gt;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&lt;li&gt;with one list item&lt;/li&gt;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&lt;li&gt;with another list item&lt;/li&gt;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&lt;/ol&gt;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831750" y="3912350"/>
            <a:ext cx="7596000" cy="9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is a </a:t>
            </a: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really,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REALLY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awesome paragraph. And here's a neat list...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 one list item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another list item!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7815750" y="3284775"/>
            <a:ext cx="61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7745550" y="4526673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but really… Web? Internet? The same, right?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729450" y="2078875"/>
            <a:ext cx="16269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Nope! An analogy...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420900" y="2027450"/>
            <a:ext cx="2305800" cy="22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0"/>
              <a:t>🏠</a:t>
            </a:r>
            <a:endParaRPr sz="1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7294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Incorrectly Nesting Tags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729450" y="2488800"/>
            <a:ext cx="7596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Tags must be correctly nested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closing tag must match the most recently opened tag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browser may render it correctly anyway, but it is invalid HTML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would we get the above effect in a valid way?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7" name="Google Shape;277;p42"/>
          <p:cNvSpPr txBox="1"/>
          <p:nvPr/>
        </p:nvSpPr>
        <p:spPr>
          <a:xfrm>
            <a:off x="729450" y="1398625"/>
            <a:ext cx="7596000" cy="9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HTML is &lt;em&gt;really,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&lt;strong&gt;REALLY&lt;em class="bad"&gt;&lt;/em&gt;&lt;/em&gt; lots of&lt;/strong&gt; fun!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7477625" y="2012950"/>
            <a:ext cx="847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incorrect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29450" y="3899675"/>
            <a:ext cx="7596000" cy="9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HTML is &lt;em&gt;really,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&lt;strong&gt;REALLY lots of&lt;/strong&gt;&lt;em class="good"&gt;&lt;/em&gt;&lt;/em&gt; fun!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7643250" y="4513998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correct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729450" y="1744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check? Gitlab HTML Validator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729450" y="2279975"/>
            <a:ext cx="7688700" cy="17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Gitlab Validation Guide</a:t>
            </a:r>
            <a:endParaRPr sz="1600"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Checks your HTML code to make sure it follows our official HTML syntax</a:t>
            </a:r>
            <a:endParaRPr sz="1600"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More picky than the browser, which may render bad HTML correctly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NOTE</a:t>
            </a:r>
            <a:r>
              <a:rPr lang="en" sz="1600"/>
              <a:t>: To be eligible for full credit on your creative projects and homework assignments you </a:t>
            </a:r>
            <a:r>
              <a:rPr b="1" lang="en" sz="1600"/>
              <a:t>MUST</a:t>
            </a:r>
            <a:r>
              <a:rPr lang="en" sz="1600"/>
              <a:t> validate all of your files and pass with no errors. Warnings are ok.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Standards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Moreover, it is important to write proper HTML code and follow proper syntax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use valid HTML5 and web standards?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interoperable across different web browsers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likely that our pages will display correctly now and in the future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ensure accessibility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 Design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Slides based on content from Profs. Richard Ladner, Jake Wobbrock, and Amy Ko.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This is another great resource </a:t>
            </a:r>
            <a:r>
              <a:rPr lang="en" sz="1600"/>
              <a:t>to learn more about why/how to make websites accessible!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about accessibility as web developers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Who uses the web?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the different ways people visit and interact with websites?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Why is it important to think about users when developing websites?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Disabilities</a:t>
            </a:r>
            <a:endParaRPr/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Everyone has different abilities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Nearly 1 in 5 people have a disability in the U.S. (from the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U.S. Census</a:t>
            </a:r>
            <a:r>
              <a:rPr lang="en" sz="1500"/>
              <a:t>)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Some kinds of disabilities (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from W3C Web Accessibility Initiative (WAI)</a:t>
            </a:r>
            <a:r>
              <a:rPr lang="en" sz="1500"/>
              <a:t>):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Visual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Auditory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Speech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Physical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Cognitive, learning, and neurological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Behavioral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Temporary and Situational Disability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729450" y="1908725"/>
            <a:ext cx="76887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Disabilities can be temporary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having a broken arm in a cast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difficulty hearing after a loud concert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Disabilities can be situational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trying to open your door while carrying groceries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trying to talk on the phone in a noisy room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trying to read your phone under direct sunlight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it's raining (in Seattle?!?), and touchscreen doesn't work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Disability affects all of us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690775" y="2084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 Design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690775" y="267442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Designs that account for all abilities are called accessible designs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for after lecture: Try your phone’s screen reader!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690800" y="2218100"/>
            <a:ext cx="76887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Enable your phone's screen reader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iOS: Settings &gt; General &gt; Accessibility &gt; VoiceOver &gt; Hit the switch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Android: Settings &gt; Accessibility &gt; Talkback &gt; Hit the switch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Input works differently now. For example, tap now reads the screen and double-tap selects. Use two or three fingers to scroll by page. Play with it for a minute.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Try closing your eyes and reading a webpage or a social networking site. Try writing an email.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727650" y="1372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 of disabilities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727650" y="1951700"/>
            <a:ext cx="76887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view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People with disabilities are patients who need treatment and/or cure.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view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People with disabilities have rights and responsibilities, such as access to public buildings, voting, education, etc.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Lawsuits can occur, but they should not be the motivating factor for making a system accessible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Sociocultural view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Variation in ability is natural. "Disability" is caused by how society is designed, not by nature.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Building for inclusion builds innovation (e.g., curb cuts, closed captioning)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the house come from?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25" y="1853850"/>
            <a:ext cx="4803945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0" y="4741500"/>
            <a:ext cx="3444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© City of Toronto public archives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Resources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729450" y="1336725"/>
            <a:ext cx="76887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the A11y Project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really great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compendium of resources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accessibility workshop</a:t>
            </a:r>
            <a:r>
              <a:rPr lang="en" sz="1200"/>
              <a:t> from GHC'18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Tools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 Accessability Evaluation Tool: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http://wave.webaim.org/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Color Schemes: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http://colorbrewer2.org/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Color blindness checker: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http://www.color-blindness.com/coblis-color-blindness-simulator/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 readability: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http://juicystudio.com/services/readability.php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 Content Accessibility Guidelines (something to know about when you apply for jobs):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https://www.w3.org/WAI/intro/wcag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Teach Access Tutorial (general background and covers an important standard called ARIA). 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http://teachaccess.org/initiatives/tutorial/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 design and development course by AccessComputing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http://www.washington.edu/accesscomputing/webd2/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A11ycast</a:t>
            </a:r>
            <a:r>
              <a:rPr lang="en" sz="1200"/>
              <a:t> - YouTube Videos to teach developers how accessibility works.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729450" y="59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 Web Design Principles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729450" y="1390500"/>
            <a:ext cx="76887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document structure (Semantic) tags: e.g.,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&lt;article&gt;</a:t>
            </a:r>
            <a:r>
              <a:rPr lang="en" sz="1500"/>
              <a:t>,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&lt;strong&gt;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Don't use deprecated style tags like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&lt;b&gt;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 metadata: e.g.,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&lt;html lang="en"&gt;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 alternatives: e.g., img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" sz="1500"/>
              <a:t> tag, video captions, transcripts, allow both keyboard and mouse input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Avoid directional text: eg. "the diagram on the right shows..."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Note: These design principles help in other ways as well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Captions allow people to watch your video without turning sound 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Transcripts help people find your page through Google.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Structure and metadata help programs understand your page.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More about HTML and accessibility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307650" y="4059299"/>
            <a:ext cx="81147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Preview to CSS</a:t>
            </a:r>
            <a:endParaRPr b="1" sz="5000"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43" y="206375"/>
            <a:ext cx="2314473" cy="4626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727650" y="59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Bad Way to Produce Styles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727650" y="3457350"/>
            <a:ext cx="78042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Tags such as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b, i, u</a:t>
            </a:r>
            <a:r>
              <a:rPr lang="en" sz="1600"/>
              <a:t> and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font</a:t>
            </a:r>
            <a:r>
              <a:rPr lang="en" sz="1600"/>
              <a:t> are discouraged in strict HTML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They are bad because of: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Accessibility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Code organization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Changing style easily</a:t>
            </a:r>
            <a:endParaRPr sz="1600"/>
          </a:p>
        </p:txBody>
      </p:sp>
      <p:sp>
        <p:nvSpPr>
          <p:cNvPr id="359" name="Google Shape;359;p55"/>
          <p:cNvSpPr txBox="1"/>
          <p:nvPr/>
        </p:nvSpPr>
        <p:spPr>
          <a:xfrm>
            <a:off x="831750" y="1391450"/>
            <a:ext cx="7596000" cy="123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&lt;font face="Arial"&gt;Welcome to Greasy Joe's.&lt;/font&gt;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You will &lt;b&gt;never&lt;/b&gt;, &lt;i&gt;ever&lt;/i&gt;, &lt;u&gt;EVER&lt;/u&gt; beat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&lt;font size="+4" color="red"&gt;OUR&lt;/font&gt; prices!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831750" y="2774050"/>
            <a:ext cx="7596000" cy="53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Welcome to Greasy Joe's. You will </a:t>
            </a:r>
            <a:r>
              <a:rPr b="1" lang="en" sz="1600">
                <a:solidFill>
                  <a:schemeClr val="accent1"/>
                </a:solidFill>
              </a:rPr>
              <a:t>never</a:t>
            </a:r>
            <a:r>
              <a:rPr lang="en" sz="1600">
                <a:solidFill>
                  <a:schemeClr val="accent1"/>
                </a:solidFill>
              </a:rPr>
              <a:t>, </a:t>
            </a:r>
            <a:r>
              <a:rPr i="1" lang="en" sz="1600">
                <a:solidFill>
                  <a:schemeClr val="accent1"/>
                </a:solidFill>
              </a:rPr>
              <a:t>ever</a:t>
            </a:r>
            <a:r>
              <a:rPr lang="en" sz="1600">
                <a:solidFill>
                  <a:schemeClr val="accent1"/>
                </a:solidFill>
              </a:rPr>
              <a:t>, </a:t>
            </a:r>
            <a:r>
              <a:rPr lang="en" sz="1600" u="sng">
                <a:solidFill>
                  <a:schemeClr val="accent1"/>
                </a:solidFill>
              </a:rPr>
              <a:t>EVER</a:t>
            </a:r>
            <a:r>
              <a:rPr lang="en" sz="1600">
                <a:solidFill>
                  <a:schemeClr val="accent1"/>
                </a:solidFill>
              </a:rPr>
              <a:t> beat </a:t>
            </a:r>
            <a:r>
              <a:rPr lang="en" sz="2100">
                <a:solidFill>
                  <a:srgbClr val="FF0000"/>
                </a:solidFill>
              </a:rPr>
              <a:t>OUR</a:t>
            </a:r>
            <a:r>
              <a:rPr lang="en" sz="1600">
                <a:solidFill>
                  <a:schemeClr val="accent1"/>
                </a:solidFill>
              </a:rPr>
              <a:t> prices!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7919850" y="2190068"/>
            <a:ext cx="6120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7803100" y="3013148"/>
            <a:ext cx="68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29450" y="3610325"/>
            <a:ext cx="76887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CSS</a:t>
            </a:r>
            <a:r>
              <a:rPr lang="en" sz="1500"/>
              <a:t> describes the appearance and layout of information on a web page (as opposed to HTML, which describes the content)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be embedded in HTML or placed into separate .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" sz="1500"/>
              <a:t> file (preferred)</a:t>
            </a:r>
            <a:endParaRPr sz="1500"/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 Style Sheets (CSS): </a:t>
            </a:r>
            <a:r>
              <a:rPr lang="en" u="sng">
                <a:solidFill>
                  <a:schemeClr val="hlink"/>
                </a:solidFill>
                <a:hlinkClick r:id="rId3"/>
              </a:rPr>
              <a:t>&lt;link&gt;</a:t>
            </a:r>
            <a:endParaRPr/>
          </a:p>
        </p:txBody>
      </p:sp>
      <p:sp>
        <p:nvSpPr>
          <p:cNvPr id="369" name="Google Shape;369;p56"/>
          <p:cNvSpPr txBox="1"/>
          <p:nvPr/>
        </p:nvSpPr>
        <p:spPr>
          <a:xfrm>
            <a:off x="775800" y="2094725"/>
            <a:ext cx="7596000" cy="123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&lt;link href="filename" rel="stylesheet"&gt;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729450" y="599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CSS Rule Syntax</a:t>
            </a:r>
            <a:endParaRPr/>
          </a:p>
        </p:txBody>
      </p:sp>
      <p:sp>
        <p:nvSpPr>
          <p:cNvPr id="375" name="Google Shape;375;p57"/>
          <p:cNvSpPr txBox="1"/>
          <p:nvPr>
            <p:ph idx="1" type="body"/>
          </p:nvPr>
        </p:nvSpPr>
        <p:spPr>
          <a:xfrm>
            <a:off x="729450" y="4120375"/>
            <a:ext cx="76887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CSS file consists of one or more rules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rule selector specifies HTML element(s) and applies style properties</a:t>
            </a:r>
            <a:endParaRPr sz="1500"/>
          </a:p>
        </p:txBody>
      </p:sp>
      <p:sp>
        <p:nvSpPr>
          <p:cNvPr id="376" name="Google Shape;376;p57"/>
          <p:cNvSpPr txBox="1"/>
          <p:nvPr/>
        </p:nvSpPr>
        <p:spPr>
          <a:xfrm>
            <a:off x="723750" y="1414225"/>
            <a:ext cx="7596000" cy="145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selector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property: value;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property: value;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property: value;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57"/>
          <p:cNvSpPr txBox="1"/>
          <p:nvPr/>
        </p:nvSpPr>
        <p:spPr>
          <a:xfrm>
            <a:off x="723750" y="2952750"/>
            <a:ext cx="7596000" cy="97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 {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color: red;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font-family: sans-serif;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57"/>
          <p:cNvSpPr txBox="1"/>
          <p:nvPr/>
        </p:nvSpPr>
        <p:spPr>
          <a:xfrm>
            <a:off x="7506450" y="2429856"/>
            <a:ext cx="917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template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57"/>
          <p:cNvSpPr txBox="1"/>
          <p:nvPr/>
        </p:nvSpPr>
        <p:spPr>
          <a:xfrm>
            <a:off x="7507375" y="3466675"/>
            <a:ext cx="917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to the House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729450" y="2078875"/>
            <a:ext cx="32718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Get the address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Ask someone for directions from your address to the House's address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Series of instructions: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Turn here, follow until there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Continue until you reach this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Look for House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Follow directions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350" y="496300"/>
            <a:ext cx="4885650" cy="4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analogy...	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29450" y="2078875"/>
            <a:ext cx="76887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 is kind of like: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roads you take to get from one place to another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Plus the related tools to make using those roads possible (cars, signs, traffic control, GPS,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Web is kind of like: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References to houses or businesses, and the things you see inside of them.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"If you want to talk to Alex, you can find them at 123 Street Way."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Refining the analogy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We'd never do this for real houses, but the web is more like: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the house's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whoever answers for the current blueprints to the house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back to your own home/residence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the thing the blueprints represent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(Might need to go back to the other house to pick up some speciality supplies.)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After you're done looking at or using it, throw it away.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3625" y="3275824"/>
            <a:ext cx="81147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HTML</a:t>
            </a:r>
            <a:endParaRPr b="1" sz="50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5" y="167125"/>
            <a:ext cx="2405825" cy="4809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20"/>
          <p:cNvSpPr txBox="1"/>
          <p:nvPr/>
        </p:nvSpPr>
        <p:spPr>
          <a:xfrm>
            <a:off x="3438975" y="4049525"/>
            <a:ext cx="3990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Like "blueprints" throughout the internet.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when drafting HTML/CSS web pages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Always start with a sketch/wireframe before jumping into code!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great resource on getting started with wireframes can be found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